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7" r:id="rId5"/>
    <p:sldId id="257" r:id="rId6"/>
    <p:sldId id="263" r:id="rId7"/>
    <p:sldId id="259" r:id="rId8"/>
    <p:sldId id="258" r:id="rId9"/>
    <p:sldId id="282" r:id="rId10"/>
    <p:sldId id="264" r:id="rId11"/>
    <p:sldId id="268" r:id="rId12"/>
    <p:sldId id="283" r:id="rId13"/>
    <p:sldId id="284" r:id="rId14"/>
    <p:sldId id="278" r:id="rId15"/>
    <p:sldId id="279" r:id="rId16"/>
    <p:sldId id="276" r:id="rId17"/>
    <p:sldId id="281" r:id="rId18"/>
    <p:sldId id="28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00B3"/>
    <a:srgbClr val="F1F1F1"/>
    <a:srgbClr val="D7E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0" autoAdjust="0"/>
    <p:restoredTop sz="95220" autoAdjust="0"/>
  </p:normalViewPr>
  <p:slideViewPr>
    <p:cSldViewPr snapToGrid="0">
      <p:cViewPr varScale="1">
        <p:scale>
          <a:sx n="82" d="100"/>
          <a:sy n="82" d="100"/>
        </p:scale>
        <p:origin x="509" y="72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stadium&#10;&#10;Description automatically generated">
            <a:extLst>
              <a:ext uri="{FF2B5EF4-FFF2-40B4-BE49-F238E27FC236}">
                <a16:creationId xmlns:a16="http://schemas.microsoft.com/office/drawing/2014/main" id="{0C23B889-9F91-5D0F-A36B-7480D06995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278" r="15278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  <a:solidFill>
            <a:schemeClr val="accent1">
              <a:lumMod val="10000"/>
              <a:alpha val="55000"/>
            </a:schemeClr>
          </a:solidFill>
        </p:spPr>
        <p:txBody>
          <a:bodyPr/>
          <a:lstStyle/>
          <a:p>
            <a:r>
              <a:rPr lang="en-US" noProof="0" dirty="0"/>
              <a:t>Tennisense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  <a:solidFill>
            <a:schemeClr val="accent1">
              <a:lumMod val="10000"/>
              <a:alpha val="55000"/>
            </a:schemeClr>
          </a:solidFill>
        </p:spPr>
        <p:txBody>
          <a:bodyPr/>
          <a:lstStyle/>
          <a:p>
            <a:r>
              <a:rPr lang="en-US" dirty="0"/>
              <a:t>Ofek Glick, Matan Solomon, Yehonatan Peisakhovsky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587"/>
            <a:ext cx="12192000" cy="2442052"/>
          </a:xfrm>
          <a:prstGeom prst="rect">
            <a:avLst/>
          </a:prstGeom>
          <a:solidFill>
            <a:schemeClr val="accent1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4903788"/>
            <a:ext cx="12192000" cy="1954212"/>
          </a:xfrm>
          <a:prstGeom prst="rect">
            <a:avLst/>
          </a:prstGeom>
          <a:solidFill>
            <a:schemeClr val="accent1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783F2686-1393-4DFB-98E8-91B2C1C8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99301"/>
            <a:ext cx="4114800" cy="607969"/>
          </a:xfrm>
        </p:spPr>
        <p:txBody>
          <a:bodyPr/>
          <a:lstStyle/>
          <a:p>
            <a:r>
              <a:rPr lang="en-US" dirty="0"/>
              <a:t>Analysis workflow</a:t>
            </a:r>
          </a:p>
        </p:txBody>
      </p:sp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62186" y="1011441"/>
            <a:ext cx="3467628" cy="568896"/>
          </a:xfrm>
        </p:spPr>
        <p:txBody>
          <a:bodyPr/>
          <a:lstStyle/>
          <a:p>
            <a:r>
              <a:rPr lang="en-US" dirty="0"/>
              <a:t>Shot Type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1B78D3-73E9-4E4A-A547-F0B4C23F15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9744" y="2438940"/>
            <a:ext cx="3532840" cy="448769"/>
          </a:xfrm>
        </p:spPr>
        <p:txBody>
          <a:bodyPr/>
          <a:lstStyle/>
          <a:p>
            <a:r>
              <a:rPr lang="en-US" dirty="0"/>
              <a:t>Shot Classification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D7703-126A-48E3-A3B0-C2CD623B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A6E0A-0360-464C-B6EB-6A88D503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D04C2-233E-415F-8309-2906D8AB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BB375B-9F1C-1821-F46D-64D6777086A3}"/>
              </a:ext>
            </a:extLst>
          </p:cNvPr>
          <p:cNvSpPr txBox="1">
            <a:spLocks/>
          </p:cNvSpPr>
          <p:nvPr/>
        </p:nvSpPr>
        <p:spPr>
          <a:xfrm>
            <a:off x="838199" y="2577325"/>
            <a:ext cx="10674531" cy="3269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3CD5E9-16BD-F19F-5B8D-5C0D1156F3F9}"/>
              </a:ext>
            </a:extLst>
          </p:cNvPr>
          <p:cNvSpPr txBox="1">
            <a:spLocks/>
          </p:cNvSpPr>
          <p:nvPr/>
        </p:nvSpPr>
        <p:spPr>
          <a:xfrm>
            <a:off x="903677" y="2832221"/>
            <a:ext cx="6909405" cy="3269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Shot Segmentation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“Cut” data into shot segments.</a:t>
            </a: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 defining features for each class of shots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Take 10 most statistically significant features.</a:t>
            </a: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Training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Feed 10 sessions with an average of 10 hits per session – 100 hits in total.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 model with L1 regularization.</a:t>
            </a: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Prediction of new session!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8F10272-D5D6-6914-A418-1E4D6173AC30}"/>
              </a:ext>
            </a:extLst>
          </p:cNvPr>
          <p:cNvSpPr txBox="1">
            <a:spLocks/>
          </p:cNvSpPr>
          <p:nvPr/>
        </p:nvSpPr>
        <p:spPr>
          <a:xfrm>
            <a:off x="2393804" y="59091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10C813-AA3C-4FA6-0EEE-59CCA73F3B44}"/>
              </a:ext>
            </a:extLst>
          </p:cNvPr>
          <p:cNvGrpSpPr/>
          <p:nvPr/>
        </p:nvGrpSpPr>
        <p:grpSpPr>
          <a:xfrm>
            <a:off x="7804800" y="2170882"/>
            <a:ext cx="4354799" cy="4687118"/>
            <a:chOff x="6175464" y="1619410"/>
            <a:chExt cx="4354799" cy="46871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850A28-F151-7CE0-4A91-43E5C0D6F12A}"/>
                </a:ext>
              </a:extLst>
            </p:cNvPr>
            <p:cNvSpPr/>
            <p:nvPr/>
          </p:nvSpPr>
          <p:spPr>
            <a:xfrm>
              <a:off x="6175464" y="1619410"/>
              <a:ext cx="4354799" cy="468711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65ECB79-8A07-4E42-E9A9-B91456B3E3D1}"/>
                </a:ext>
              </a:extLst>
            </p:cNvPr>
            <p:cNvSpPr/>
            <p:nvPr/>
          </p:nvSpPr>
          <p:spPr>
            <a:xfrm>
              <a:off x="7456181" y="2064795"/>
              <a:ext cx="1728000" cy="3733828"/>
            </a:xfrm>
            <a:prstGeom prst="roundRect">
              <a:avLst>
                <a:gd name="adj" fmla="val 8246"/>
              </a:avLst>
            </a:prstGeom>
            <a:solidFill>
              <a:srgbClr val="3700B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dk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CA8BBCC-E7E8-4B1C-9329-B5A601230344}"/>
                </a:ext>
              </a:extLst>
            </p:cNvPr>
            <p:cNvSpPr/>
            <p:nvPr/>
          </p:nvSpPr>
          <p:spPr>
            <a:xfrm>
              <a:off x="7467829" y="4897742"/>
              <a:ext cx="1692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24" name="Picture 23" descr="Chart, pie chart, bubble chart&#10;&#10;Description automatically generated">
              <a:extLst>
                <a:ext uri="{FF2B5EF4-FFF2-40B4-BE49-F238E27FC236}">
                  <a16:creationId xmlns:a16="http://schemas.microsoft.com/office/drawing/2014/main" id="{79477EE0-D510-8B40-274C-EE6D44250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7830" y="2054705"/>
              <a:ext cx="1688605" cy="3733828"/>
            </a:xfrm>
            <a:prstGeom prst="roundRect">
              <a:avLst/>
            </a:prstGeom>
          </p:spPr>
        </p:pic>
        <p:pic>
          <p:nvPicPr>
            <p:cNvPr id="25" name="Content Placeholder 6" descr="Rectangle&#10;&#10;Description automatically generated">
              <a:extLst>
                <a:ext uri="{FF2B5EF4-FFF2-40B4-BE49-F238E27FC236}">
                  <a16:creationId xmlns:a16="http://schemas.microsoft.com/office/drawing/2014/main" id="{B000EB5E-3AFD-2881-AFE5-157FBCB2B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533" b="87867" l="23400" r="74250">
                          <a14:foregroundMark x1="40200" y1="13600" x2="41450" y2="13600"/>
                          <a14:foregroundMark x1="41700" y1="13733" x2="49450" y2="14000"/>
                          <a14:foregroundMark x1="49450" y1="14000" x2="54900" y2="13533"/>
                          <a14:foregroundMark x1="49950" y1="15867" x2="49950" y2="15867"/>
                          <a14:foregroundMark x1="40100" y1="13600" x2="38150" y2="14600"/>
                          <a14:foregroundMark x1="39150" y1="13667" x2="37750" y2="15400"/>
                          <a14:foregroundMark x1="37600" y1="14933" x2="37450" y2="15600"/>
                          <a14:foregroundMark x1="37650" y1="14733" x2="38500" y2="13800"/>
                          <a14:foregroundMark x1="38050" y1="14333" x2="38750" y2="14067"/>
                          <a14:foregroundMark x1="37350" y1="15933" x2="37200" y2="18600"/>
                          <a14:foregroundMark x1="37250" y1="18533" x2="37350" y2="20933"/>
                          <a14:foregroundMark x1="37400" y1="19867" x2="37350" y2="31267"/>
                          <a14:foregroundMark x1="36950" y1="19400" x2="37150" y2="31533"/>
                          <a14:foregroundMark x1="37000" y1="29733" x2="37393" y2="51324"/>
                          <a14:foregroundMark x1="37400" y1="47533" x2="37400" y2="57933"/>
                          <a14:foregroundMark x1="37350" y1="56867" x2="37050" y2="73733"/>
                          <a14:foregroundMark x1="37150" y1="73800" x2="37200" y2="86467"/>
                          <a14:foregroundMark x1="62401" y1="80148" x2="62750" y2="68267"/>
                          <a14:foregroundMark x1="62200" y1="87000" x2="62269" y2="84667"/>
                          <a14:foregroundMark x1="63037" y1="79981" x2="63200" y2="76733"/>
                          <a14:foregroundMark x1="62750" y1="85667" x2="62820" y2="84277"/>
                          <a14:foregroundMark x1="62700" y1="78133" x2="62500" y2="71467"/>
                          <a14:foregroundMark x1="62700" y1="68533" x2="63000" y2="55867"/>
                          <a14:foregroundMark x1="62800" y1="57200" x2="62850" y2="45933"/>
                          <a14:foregroundMark x1="62850" y1="47200" x2="62950" y2="36267"/>
                          <a14:foregroundMark x1="62800" y1="36667" x2="63250" y2="24067"/>
                          <a14:foregroundMark x1="63250" y1="24067" x2="63350" y2="23533"/>
                          <a14:foregroundMark x1="62950" y1="25667" x2="62850" y2="16467"/>
                          <a14:foregroundMark x1="63000" y1="17000" x2="62200" y2="13667"/>
                          <a14:foregroundMark x1="63000" y1="71200" x2="63250" y2="77467"/>
                          <a14:foregroundMark x1="62800" y1="80133" x2="62800" y2="84333"/>
                          <a14:foregroundMark x1="62450" y1="84333" x2="62450" y2="84333"/>
                          <a14:foregroundMark x1="62450" y1="84400" x2="62450" y2="84400"/>
                          <a14:foregroundMark x1="62350" y1="84533" x2="62300" y2="84867"/>
                          <a14:backgroundMark x1="44850" y1="26533" x2="52050" y2="63333"/>
                          <a14:backgroundMark x1="39350" y1="50467" x2="39200" y2="53467"/>
                          <a14:backgroundMark x1="61400" y1="83267" x2="61737" y2="83716"/>
                          <a14:backgroundMark x1="62250" y1="84133" x2="62250" y2="84133"/>
                          <a14:backgroundMark x1="62250" y1="84067" x2="62250" y2="84067"/>
                          <a14:backgroundMark x1="62250" y1="84333" x2="62250" y2="84333"/>
                          <a14:backgroundMark x1="62600" y1="86867" x2="62600" y2="86867"/>
                          <a14:backgroundMark x1="62600" y1="86867" x2="62650" y2="86733"/>
                        </a14:backgroundRemoval>
                      </a14:imgEffect>
                    </a14:imgLayer>
                  </a14:imgProps>
                </a:ext>
              </a:extLst>
            </a:blip>
            <a:srcRect l="36744" t="12882" r="37326" b="10847"/>
            <a:stretch/>
          </p:blipFill>
          <p:spPr>
            <a:xfrm>
              <a:off x="7406870" y="1999841"/>
              <a:ext cx="1777312" cy="392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72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1B78D3-73E9-4E4A-A547-F0B4C23F15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9580" y="2438940"/>
            <a:ext cx="3532840" cy="448769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D7703-126A-48E3-A3B0-C2CD623B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A6E0A-0360-464C-B6EB-6A88D503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D04C2-233E-415F-8309-2906D8AB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20" name="Content Placeholder 19" descr="Chart, line chart&#10;&#10;Description automatically generated">
            <a:extLst>
              <a:ext uri="{FF2B5EF4-FFF2-40B4-BE49-F238E27FC236}">
                <a16:creationId xmlns:a16="http://schemas.microsoft.com/office/drawing/2014/main" id="{1D057664-21EE-1B25-459F-2B5BBA2F73B9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1056000" y="2914877"/>
            <a:ext cx="10080000" cy="293168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1AE074-6400-9B28-669C-45816F8C530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Shot Classification</a:t>
            </a:r>
            <a:endParaRPr lang="en-IL" dirty="0"/>
          </a:p>
        </p:txBody>
      </p:sp>
      <p:sp>
        <p:nvSpPr>
          <p:cNvPr id="15" name="Title 44">
            <a:extLst>
              <a:ext uri="{FF2B5EF4-FFF2-40B4-BE49-F238E27FC236}">
                <a16:creationId xmlns:a16="http://schemas.microsoft.com/office/drawing/2014/main" id="{F3886B38-1971-3198-EB50-B21491D6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00075"/>
            <a:ext cx="4114800" cy="606425"/>
          </a:xfrm>
        </p:spPr>
        <p:txBody>
          <a:bodyPr/>
          <a:lstStyle/>
          <a:p>
            <a:r>
              <a:rPr lang="en-US" dirty="0"/>
              <a:t>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237235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BEA5F-F6FF-7C39-0F33-3511DBB2BD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65931" y="1059820"/>
            <a:ext cx="5044669" cy="568896"/>
          </a:xfrm>
        </p:spPr>
        <p:txBody>
          <a:bodyPr/>
          <a:lstStyle/>
          <a:p>
            <a:r>
              <a:rPr lang="en-US" dirty="0"/>
              <a:t>Calculation of shot speed and calories</a:t>
            </a:r>
            <a:endParaRPr lang="en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4496B-9320-E12E-1B64-4E9965DA840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6338" y="2564312"/>
            <a:ext cx="4750631" cy="448769"/>
          </a:xfrm>
        </p:spPr>
        <p:txBody>
          <a:bodyPr/>
          <a:lstStyle/>
          <a:p>
            <a:r>
              <a:rPr lang="en-US" dirty="0"/>
              <a:t>Shot Speed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02418-9548-846B-5E61-EE13C6A3AB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39427" y="2564312"/>
            <a:ext cx="3532840" cy="448769"/>
          </a:xfrm>
        </p:spPr>
        <p:txBody>
          <a:bodyPr/>
          <a:lstStyle/>
          <a:p>
            <a:r>
              <a:rPr lang="en-US" dirty="0"/>
              <a:t>Calories</a:t>
            </a:r>
            <a:endParaRPr lang="en-IL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AD1AAFF-A1EE-95EF-ED3F-136C9F39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4BD8F5-79BA-D830-F230-EAEDAA26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tennisense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DD44B4-31EE-1016-AD52-FC4D1761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6ABBD9-9F93-8D52-5CD0-CB106EC2F220}"/>
                  </a:ext>
                </a:extLst>
              </p:cNvPr>
              <p:cNvSpPr txBox="1"/>
              <p:nvPr/>
            </p:nvSpPr>
            <p:spPr>
              <a:xfrm>
                <a:off x="641672" y="2963593"/>
                <a:ext cx="5288962" cy="25431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𝑁𝑜𝑟𝑚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he-IL" i="1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6ABBD9-9F93-8D52-5CD0-CB106EC2F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72" y="2963593"/>
                <a:ext cx="5288962" cy="2543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A5F4C6-6F05-C69A-D26C-F3EFC9F275C3}"/>
                  </a:ext>
                </a:extLst>
              </p:cNvPr>
              <p:cNvSpPr txBox="1"/>
              <p:nvPr/>
            </p:nvSpPr>
            <p:spPr>
              <a:xfrm>
                <a:off x="6261366" y="2963593"/>
                <a:ext cx="5288962" cy="25498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𝐶𝑎𝑙𝑜𝑟𝑖𝑒𝑠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𝑀𝐸𝑇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</m:den>
                      </m:f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𝑡𝑒𝑛𝑛𝑖𝑠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𝑆𝑒𝑠𝑠𝑖𝑜𝑛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𝑚𝑖𝑛𝑢𝑡𝑒𝑠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𝑝𝑙𝑎𝑦𝑒𝑟𝑠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br>
                  <a:rPr lang="en-US" dirty="0"/>
                </a:br>
                <a:endParaRPr lang="en-I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A5F4C6-6F05-C69A-D26C-F3EFC9F27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366" y="2963593"/>
                <a:ext cx="5288962" cy="254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44">
            <a:extLst>
              <a:ext uri="{FF2B5EF4-FFF2-40B4-BE49-F238E27FC236}">
                <a16:creationId xmlns:a16="http://schemas.microsoft.com/office/drawing/2014/main" id="{0514A31C-F5C7-1768-2E61-750DD4BB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00075"/>
            <a:ext cx="4114800" cy="606425"/>
          </a:xfrm>
        </p:spPr>
        <p:txBody>
          <a:bodyPr/>
          <a:lstStyle/>
          <a:p>
            <a:r>
              <a:rPr lang="en-US" dirty="0"/>
              <a:t>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4055547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jumping in the air&#10;&#10;Description automatically generated with medium confidence">
            <a:extLst>
              <a:ext uri="{FF2B5EF4-FFF2-40B4-BE49-F238E27FC236}">
                <a16:creationId xmlns:a16="http://schemas.microsoft.com/office/drawing/2014/main" id="{086E3C18-ED62-F8ED-87BA-C61E98F448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0542" b="30542"/>
          <a:stretch>
            <a:fillRect/>
          </a:stretch>
        </p:blipFill>
        <p:spPr/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1D9B171E-A37E-4DB5-A2AC-F8C4778D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68" y="2450440"/>
            <a:ext cx="4143432" cy="548711"/>
          </a:xfrm>
        </p:spPr>
        <p:txBody>
          <a:bodyPr/>
          <a:lstStyle/>
          <a:p>
            <a:r>
              <a:rPr lang="en-US" sz="2800" noProof="0" dirty="0"/>
              <a:t>PART II - Workout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259B6-9592-490D-9692-23A6DD900E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9728" y="3365446"/>
            <a:ext cx="4953000" cy="426393"/>
          </a:xfrm>
        </p:spPr>
        <p:txBody>
          <a:bodyPr/>
          <a:lstStyle/>
          <a:p>
            <a:r>
              <a:rPr lang="en-US" dirty="0"/>
              <a:t>Activity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0E91D-18E5-4731-B64D-89FA6D338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728" y="3744950"/>
            <a:ext cx="4953000" cy="20462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Preprocess of the data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 and Deletion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 </a:t>
            </a:r>
            <a:br>
              <a:rPr lang="en-US" dirty="0"/>
            </a:b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using a trained Soft SVM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07607F-9E24-4250-8615-A5CB61BA54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0800" y="3365446"/>
            <a:ext cx="4953000" cy="426393"/>
          </a:xfrm>
        </p:spPr>
        <p:txBody>
          <a:bodyPr/>
          <a:lstStyle/>
          <a:p>
            <a:r>
              <a:rPr lang="en-US" dirty="0"/>
              <a:t>Step estimator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3FA3EF-7124-4E69-8D7C-68B2154F6E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0800" y="3744950"/>
            <a:ext cx="4953000" cy="20462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Preprocess and normalization of the Data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 and Deletion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Smoothing the Norm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peaks using peak detection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peaks who do not have “dips” between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CE5FA933-8959-4B54-AC99-11D104582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59ECB67-53CE-46F0-8F4C-CF75ABD54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224E8B4-C6BD-4998-8E02-7B2861BBB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A47241-52E5-4D60-BFBB-CDEA5AE2B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6095999" cy="2139951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7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783F2686-1393-4DFB-98E8-91B2C1C8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99301"/>
            <a:ext cx="4114800" cy="607969"/>
          </a:xfrm>
        </p:spPr>
        <p:txBody>
          <a:bodyPr/>
          <a:lstStyle/>
          <a:p>
            <a:r>
              <a:rPr lang="en-US" dirty="0"/>
              <a:t>PART II - WORKFLOW</a:t>
            </a:r>
          </a:p>
        </p:txBody>
      </p:sp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62186" y="1011441"/>
            <a:ext cx="3467628" cy="568896"/>
          </a:xfrm>
        </p:spPr>
        <p:txBody>
          <a:bodyPr/>
          <a:lstStyle/>
          <a:p>
            <a:r>
              <a:rPr lang="en-US" noProof="0" dirty="0"/>
              <a:t>No. Steps estimation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1B78D3-73E9-4E4A-A547-F0B4C23F15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7897" y="2292665"/>
            <a:ext cx="6113133" cy="448769"/>
          </a:xfrm>
        </p:spPr>
        <p:txBody>
          <a:bodyPr/>
          <a:lstStyle/>
          <a:p>
            <a:r>
              <a:rPr lang="en-US" sz="2400" dirty="0"/>
              <a:t>Activity Classification Algorithm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D7703-126A-48E3-A3B0-C2CD623B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A6E0A-0360-464C-B6EB-6A88D503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D04C2-233E-415F-8309-2906D8AB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51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9293E714-FFB5-5349-19AB-6261C3BC79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577325"/>
                <a:ext cx="4953000" cy="32692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200" kern="1200" spc="1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Preprocess of the </a:t>
                </a:r>
                <a:r>
                  <a:rPr lang="en-US" sz="1600" dirty="0" err="1"/>
                  <a:t>data</a:t>
                </a: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Calculation of Norm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400" dirty="0"/>
                  <a:t> axes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Anomaly Detection and Deletion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Deletion of values not in</a:t>
                </a:r>
                <a:br>
                  <a:rPr lang="en-US" sz="1400" dirty="0"/>
                </a:b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p>
                            </m:sSup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−1.5⋅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𝐼𝑃</m:t>
                        </m:r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p>
                            </m:sSup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1.5⋅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𝐼𝑃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90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400" dirty="0"/>
                  <a:t> bound</a:t>
                </a:r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Feature extraction from the Norm variable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Calculation of mean values of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400" dirty="0"/>
                  <a:t> accelerations  and min, max values of Norm</a:t>
                </a:r>
                <a:endParaRPr lang="en-US" sz="22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Prediction using a trained Soft SVM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Soft SVM model was trained with regularization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9293E714-FFB5-5349-19AB-6261C3BC7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7325"/>
                <a:ext cx="4953000" cy="3269234"/>
              </a:xfrm>
              <a:prstGeom prst="rect">
                <a:avLst/>
              </a:prstGeom>
              <a:blipFill>
                <a:blip r:embed="rId2"/>
                <a:stretch>
                  <a:fillRect l="-4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885BF50-CDA7-F579-6A7D-9C58935256E0}"/>
              </a:ext>
            </a:extLst>
          </p:cNvPr>
          <p:cNvGrpSpPr/>
          <p:nvPr/>
        </p:nvGrpSpPr>
        <p:grpSpPr>
          <a:xfrm>
            <a:off x="7804800" y="2170882"/>
            <a:ext cx="4354799" cy="4687118"/>
            <a:chOff x="2462159" y="1868383"/>
            <a:chExt cx="4354799" cy="468711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87ADFA-9C6E-6D28-2876-6B43DF8D3C8E}"/>
                </a:ext>
              </a:extLst>
            </p:cNvPr>
            <p:cNvSpPr/>
            <p:nvPr/>
          </p:nvSpPr>
          <p:spPr>
            <a:xfrm>
              <a:off x="2462159" y="1868383"/>
              <a:ext cx="4354799" cy="468711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0A4AD40-A2A4-6D36-1C35-1E8125DF8216}"/>
                </a:ext>
              </a:extLst>
            </p:cNvPr>
            <p:cNvSpPr/>
            <p:nvPr/>
          </p:nvSpPr>
          <p:spPr>
            <a:xfrm>
              <a:off x="3742876" y="2313768"/>
              <a:ext cx="1728000" cy="3733828"/>
            </a:xfrm>
            <a:prstGeom prst="roundRect">
              <a:avLst>
                <a:gd name="adj" fmla="val 8246"/>
              </a:avLst>
            </a:prstGeom>
            <a:solidFill>
              <a:srgbClr val="3700B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dk1"/>
                </a:solidFill>
              </a:endParaRPr>
            </a:p>
          </p:txBody>
        </p:sp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42DDBEA-6E81-B6A6-7775-456F702EC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0" r="2840"/>
            <a:stretch/>
          </p:blipFill>
          <p:spPr>
            <a:xfrm>
              <a:off x="3752685" y="2287585"/>
              <a:ext cx="1698770" cy="3805236"/>
            </a:xfrm>
            <a:prstGeom prst="round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975B565-37C7-5A45-D03C-1315525B5454}"/>
                </a:ext>
              </a:extLst>
            </p:cNvPr>
            <p:cNvSpPr/>
            <p:nvPr/>
          </p:nvSpPr>
          <p:spPr>
            <a:xfrm>
              <a:off x="3754524" y="5146715"/>
              <a:ext cx="1692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25" name="Content Placeholder 6" descr="Rectangle&#10;&#10;Description automatically generated">
              <a:extLst>
                <a:ext uri="{FF2B5EF4-FFF2-40B4-BE49-F238E27FC236}">
                  <a16:creationId xmlns:a16="http://schemas.microsoft.com/office/drawing/2014/main" id="{589CDCBD-4C55-C6DA-356E-71685A7AE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533" b="87867" l="23400" r="74250">
                          <a14:foregroundMark x1="40200" y1="13600" x2="41450" y2="13600"/>
                          <a14:foregroundMark x1="41700" y1="13733" x2="49450" y2="14000"/>
                          <a14:foregroundMark x1="49450" y1="14000" x2="54900" y2="13533"/>
                          <a14:foregroundMark x1="49950" y1="15867" x2="49950" y2="15867"/>
                          <a14:foregroundMark x1="40100" y1="13600" x2="38150" y2="14600"/>
                          <a14:foregroundMark x1="39150" y1="13667" x2="37750" y2="15400"/>
                          <a14:foregroundMark x1="37600" y1="14933" x2="37450" y2="15600"/>
                          <a14:foregroundMark x1="37650" y1="14733" x2="38500" y2="13800"/>
                          <a14:foregroundMark x1="38050" y1="14333" x2="38750" y2="14067"/>
                          <a14:foregroundMark x1="37350" y1="15933" x2="37200" y2="18600"/>
                          <a14:foregroundMark x1="37250" y1="18533" x2="37350" y2="20933"/>
                          <a14:foregroundMark x1="37400" y1="19867" x2="37350" y2="31267"/>
                          <a14:foregroundMark x1="36950" y1="19400" x2="37150" y2="31533"/>
                          <a14:foregroundMark x1="37000" y1="29733" x2="37393" y2="51324"/>
                          <a14:foregroundMark x1="37400" y1="47533" x2="37400" y2="57933"/>
                          <a14:foregroundMark x1="37350" y1="56867" x2="37050" y2="73733"/>
                          <a14:foregroundMark x1="37150" y1="73800" x2="37200" y2="86467"/>
                          <a14:foregroundMark x1="62401" y1="80148" x2="62750" y2="68267"/>
                          <a14:foregroundMark x1="62200" y1="87000" x2="62269" y2="84667"/>
                          <a14:foregroundMark x1="63037" y1="79981" x2="63200" y2="76733"/>
                          <a14:foregroundMark x1="62750" y1="85667" x2="62820" y2="84277"/>
                          <a14:foregroundMark x1="62700" y1="78133" x2="62500" y2="71467"/>
                          <a14:foregroundMark x1="62700" y1="68533" x2="63000" y2="55867"/>
                          <a14:foregroundMark x1="62800" y1="57200" x2="62850" y2="45933"/>
                          <a14:foregroundMark x1="62850" y1="47200" x2="62950" y2="36267"/>
                          <a14:foregroundMark x1="62800" y1="36667" x2="63250" y2="24067"/>
                          <a14:foregroundMark x1="63250" y1="24067" x2="63350" y2="23533"/>
                          <a14:foregroundMark x1="62950" y1="25667" x2="62850" y2="16467"/>
                          <a14:foregroundMark x1="63000" y1="17000" x2="62200" y2="13667"/>
                          <a14:foregroundMark x1="63000" y1="71200" x2="63250" y2="77467"/>
                          <a14:foregroundMark x1="62800" y1="80133" x2="62800" y2="84333"/>
                          <a14:foregroundMark x1="62450" y1="84333" x2="62450" y2="84333"/>
                          <a14:foregroundMark x1="62450" y1="84400" x2="62450" y2="84400"/>
                          <a14:foregroundMark x1="62350" y1="84533" x2="62300" y2="84867"/>
                          <a14:backgroundMark x1="44850" y1="26533" x2="52050" y2="63333"/>
                          <a14:backgroundMark x1="39350" y1="50467" x2="39200" y2="53467"/>
                          <a14:backgroundMark x1="61400" y1="83267" x2="61737" y2="83716"/>
                          <a14:backgroundMark x1="62250" y1="84133" x2="62250" y2="84133"/>
                          <a14:backgroundMark x1="62250" y1="84067" x2="62250" y2="84067"/>
                          <a14:backgroundMark x1="62250" y1="84333" x2="62250" y2="84333"/>
                          <a14:backgroundMark x1="62600" y1="86867" x2="62600" y2="86867"/>
                          <a14:backgroundMark x1="62600" y1="86867" x2="62650" y2="86733"/>
                        </a14:backgroundRemoval>
                      </a14:imgEffect>
                    </a14:imgLayer>
                  </a14:imgProps>
                </a:ext>
              </a:extLst>
            </a:blip>
            <a:srcRect l="36744" t="12882" r="37326" b="10847"/>
            <a:stretch/>
          </p:blipFill>
          <p:spPr>
            <a:xfrm>
              <a:off x="3693565" y="2248814"/>
              <a:ext cx="1777312" cy="392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65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783F2686-1393-4DFB-98E8-91B2C1C8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99301"/>
            <a:ext cx="4114800" cy="607969"/>
          </a:xfrm>
        </p:spPr>
        <p:txBody>
          <a:bodyPr/>
          <a:lstStyle/>
          <a:p>
            <a:r>
              <a:rPr lang="en-US" dirty="0"/>
              <a:t>PART II - WORKFLOW</a:t>
            </a:r>
          </a:p>
        </p:txBody>
      </p:sp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62186" y="1011441"/>
            <a:ext cx="3467628" cy="568896"/>
          </a:xfrm>
        </p:spPr>
        <p:txBody>
          <a:bodyPr/>
          <a:lstStyle/>
          <a:p>
            <a:r>
              <a:rPr lang="en-US" noProof="0" dirty="0"/>
              <a:t>Step estimator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1B78D3-73E9-4E4A-A547-F0B4C23F15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099" y="2281729"/>
            <a:ext cx="5833012" cy="448769"/>
          </a:xfrm>
        </p:spPr>
        <p:txBody>
          <a:bodyPr/>
          <a:lstStyle/>
          <a:p>
            <a:r>
              <a:rPr lang="en-US" sz="2400" dirty="0"/>
              <a:t>Step Estimator Algorithm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D7703-126A-48E3-A3B0-C2CD623B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A6E0A-0360-464C-B6EB-6A88D503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D04C2-233E-415F-8309-2906D8AB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45880D24-D5C8-72CE-1AF7-359434758F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29000"/>
                <a:ext cx="4953000" cy="25147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200" kern="1200" spc="1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Preprocess of the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Calculation of Norm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400" dirty="0"/>
                  <a:t> axes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Smoothing the Norm via rolling average with window of 2 (For running).</a:t>
                </a:r>
                <a:endParaRPr lang="en-US" sz="28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Anomaly Detection and Deletion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Deletion of values not in</a:t>
                </a:r>
                <a:br>
                  <a:rPr lang="en-US" sz="1400" dirty="0"/>
                </a:b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𝐼𝑃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90</m:t>
                            </m:r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𝐼𝑃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90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400" dirty="0"/>
                  <a:t> bound</a:t>
                </a:r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Peak Detection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u="sng" dirty="0"/>
                  <a:t>Cutoff</a:t>
                </a:r>
                <a:r>
                  <a:rPr lang="en-US" sz="1400" dirty="0"/>
                  <a:t> hyperparameter set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𝑁𝑜𝑟𝑚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𝑠𝑡𝑑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200" dirty="0"/>
                  <a:t> </a:t>
                </a:r>
                <a:r>
                  <a:rPr lang="en-US" sz="1400" dirty="0"/>
                  <a:t>for walking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𝑁𝑜𝑟𝑚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𝑠𝑡𝑑</m:t>
                                </m:r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400" dirty="0"/>
                  <a:t> for running.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u="sng" dirty="0"/>
                  <a:t>Distance</a:t>
                </a:r>
                <a:r>
                  <a:rPr lang="en-US" sz="1400" dirty="0"/>
                  <a:t> hyperparameter set to 4 for walking and 2 for running.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Adjacent peaks must have a norm with a negative value between them.</a:t>
                </a:r>
                <a:endParaRPr lang="en-US" sz="2200" dirty="0"/>
              </a:p>
            </p:txBody>
          </p:sp>
        </mc:Choice>
        <mc:Fallback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45880D24-D5C8-72CE-1AF7-3594347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4953000" cy="2514779"/>
              </a:xfrm>
              <a:prstGeom prst="rect">
                <a:avLst/>
              </a:prstGeom>
              <a:blipFill>
                <a:blip r:embed="rId2"/>
                <a:stretch>
                  <a:fillRect l="-493" t="-18932" r="-369" b="-206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C0F3C9F7-233E-E4BE-1C4E-A0491947A87A}"/>
              </a:ext>
            </a:extLst>
          </p:cNvPr>
          <p:cNvSpPr txBox="1">
            <a:spLocks/>
          </p:cNvSpPr>
          <p:nvPr/>
        </p:nvSpPr>
        <p:spPr>
          <a:xfrm>
            <a:off x="8610600" y="63665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EA0B91-2E15-B62E-B738-ED8D259ADCE8}"/>
              </a:ext>
            </a:extLst>
          </p:cNvPr>
          <p:cNvGrpSpPr/>
          <p:nvPr/>
        </p:nvGrpSpPr>
        <p:grpSpPr>
          <a:xfrm>
            <a:off x="7804800" y="2170882"/>
            <a:ext cx="4354799" cy="4687118"/>
            <a:chOff x="2462159" y="1868383"/>
            <a:chExt cx="4354799" cy="46871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291A14-B169-DF62-8D59-4A48E07FD4BB}"/>
                </a:ext>
              </a:extLst>
            </p:cNvPr>
            <p:cNvSpPr/>
            <p:nvPr/>
          </p:nvSpPr>
          <p:spPr>
            <a:xfrm>
              <a:off x="2462159" y="1868383"/>
              <a:ext cx="4354799" cy="468711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9CD6AD3-AC29-3F96-0699-CE3D11E1BDCE}"/>
                </a:ext>
              </a:extLst>
            </p:cNvPr>
            <p:cNvSpPr/>
            <p:nvPr/>
          </p:nvSpPr>
          <p:spPr>
            <a:xfrm>
              <a:off x="3742876" y="2313768"/>
              <a:ext cx="1728000" cy="3733828"/>
            </a:xfrm>
            <a:prstGeom prst="roundRect">
              <a:avLst>
                <a:gd name="adj" fmla="val 8246"/>
              </a:avLst>
            </a:prstGeom>
            <a:solidFill>
              <a:srgbClr val="3700B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dk1"/>
                </a:solidFill>
              </a:endParaRPr>
            </a:p>
          </p:txBody>
        </p:sp>
        <p:pic>
          <p:nvPicPr>
            <p:cNvPr id="28" name="Picture 2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D1BE3ED-8B22-3C60-FA74-9F3E8CF67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0" r="2840"/>
            <a:stretch/>
          </p:blipFill>
          <p:spPr>
            <a:xfrm>
              <a:off x="3752685" y="2287585"/>
              <a:ext cx="1698770" cy="3805236"/>
            </a:xfrm>
            <a:prstGeom prst="round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258086B-2DDC-9C78-1239-74D356E974DA}"/>
                </a:ext>
              </a:extLst>
            </p:cNvPr>
            <p:cNvSpPr/>
            <p:nvPr/>
          </p:nvSpPr>
          <p:spPr>
            <a:xfrm>
              <a:off x="3754524" y="5146715"/>
              <a:ext cx="1692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30" name="Content Placeholder 6" descr="Rectangle&#10;&#10;Description automatically generated">
              <a:extLst>
                <a:ext uri="{FF2B5EF4-FFF2-40B4-BE49-F238E27FC236}">
                  <a16:creationId xmlns:a16="http://schemas.microsoft.com/office/drawing/2014/main" id="{8D58E2A1-AF96-0AF0-BC49-367DB1474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533" b="87867" l="23400" r="74250">
                          <a14:foregroundMark x1="40200" y1="13600" x2="41450" y2="13600"/>
                          <a14:foregroundMark x1="41700" y1="13733" x2="49450" y2="14000"/>
                          <a14:foregroundMark x1="49450" y1="14000" x2="54900" y2="13533"/>
                          <a14:foregroundMark x1="49950" y1="15867" x2="49950" y2="15867"/>
                          <a14:foregroundMark x1="40100" y1="13600" x2="38150" y2="14600"/>
                          <a14:foregroundMark x1="39150" y1="13667" x2="37750" y2="15400"/>
                          <a14:foregroundMark x1="37600" y1="14933" x2="37450" y2="15600"/>
                          <a14:foregroundMark x1="37650" y1="14733" x2="38500" y2="13800"/>
                          <a14:foregroundMark x1="38050" y1="14333" x2="38750" y2="14067"/>
                          <a14:foregroundMark x1="37350" y1="15933" x2="37200" y2="18600"/>
                          <a14:foregroundMark x1="37250" y1="18533" x2="37350" y2="20933"/>
                          <a14:foregroundMark x1="37400" y1="19867" x2="37350" y2="31267"/>
                          <a14:foregroundMark x1="36950" y1="19400" x2="37150" y2="31533"/>
                          <a14:foregroundMark x1="37000" y1="29733" x2="37393" y2="51324"/>
                          <a14:foregroundMark x1="37400" y1="47533" x2="37400" y2="57933"/>
                          <a14:foregroundMark x1="37350" y1="56867" x2="37050" y2="73733"/>
                          <a14:foregroundMark x1="37150" y1="73800" x2="37200" y2="86467"/>
                          <a14:foregroundMark x1="62401" y1="80148" x2="62750" y2="68267"/>
                          <a14:foregroundMark x1="62200" y1="87000" x2="62269" y2="84667"/>
                          <a14:foregroundMark x1="63037" y1="79981" x2="63200" y2="76733"/>
                          <a14:foregroundMark x1="62750" y1="85667" x2="62820" y2="84277"/>
                          <a14:foregroundMark x1="62700" y1="78133" x2="62500" y2="71467"/>
                          <a14:foregroundMark x1="62700" y1="68533" x2="63000" y2="55867"/>
                          <a14:foregroundMark x1="62800" y1="57200" x2="62850" y2="45933"/>
                          <a14:foregroundMark x1="62850" y1="47200" x2="62950" y2="36267"/>
                          <a14:foregroundMark x1="62800" y1="36667" x2="63250" y2="24067"/>
                          <a14:foregroundMark x1="63250" y1="24067" x2="63350" y2="23533"/>
                          <a14:foregroundMark x1="62950" y1="25667" x2="62850" y2="16467"/>
                          <a14:foregroundMark x1="63000" y1="17000" x2="62200" y2="13667"/>
                          <a14:foregroundMark x1="63000" y1="71200" x2="63250" y2="77467"/>
                          <a14:foregroundMark x1="62800" y1="80133" x2="62800" y2="84333"/>
                          <a14:foregroundMark x1="62450" y1="84333" x2="62450" y2="84333"/>
                          <a14:foregroundMark x1="62450" y1="84400" x2="62450" y2="84400"/>
                          <a14:foregroundMark x1="62350" y1="84533" x2="62300" y2="84867"/>
                          <a14:backgroundMark x1="44850" y1="26533" x2="52050" y2="63333"/>
                          <a14:backgroundMark x1="39350" y1="50467" x2="39200" y2="53467"/>
                          <a14:backgroundMark x1="61400" y1="83267" x2="61737" y2="83716"/>
                          <a14:backgroundMark x1="62250" y1="84133" x2="62250" y2="84133"/>
                          <a14:backgroundMark x1="62250" y1="84067" x2="62250" y2="84067"/>
                          <a14:backgroundMark x1="62250" y1="84333" x2="62250" y2="84333"/>
                          <a14:backgroundMark x1="62600" y1="86867" x2="62600" y2="86867"/>
                          <a14:backgroundMark x1="62600" y1="86867" x2="62650" y2="86733"/>
                        </a14:backgroundRemoval>
                      </a14:imgEffect>
                    </a14:imgLayer>
                  </a14:imgProps>
                </a:ext>
              </a:extLst>
            </a:blip>
            <a:srcRect l="36744" t="12882" r="37326" b="10847"/>
            <a:stretch/>
          </p:blipFill>
          <p:spPr>
            <a:xfrm>
              <a:off x="3693565" y="2248814"/>
              <a:ext cx="1777312" cy="392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08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66" y="3035081"/>
            <a:ext cx="2341256" cy="640698"/>
          </a:xfrm>
        </p:spPr>
        <p:txBody>
          <a:bodyPr/>
          <a:lstStyle/>
          <a:p>
            <a:r>
              <a:rPr lang="en-US" noProof="0" dirty="0"/>
              <a:t>Thank you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0CE37-04F9-4227-B00E-A878A905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B52D9-2BE1-41EE-B28C-4DEDAEFD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Picture Placeholder 10" descr="A person holding a trophy&#10;&#10;Description automatically generated">
            <a:extLst>
              <a:ext uri="{FF2B5EF4-FFF2-40B4-BE49-F238E27FC236}">
                <a16:creationId xmlns:a16="http://schemas.microsoft.com/office/drawing/2014/main" id="{C5104418-7154-A583-BB0C-6EADEBA08D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4997" r="14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43713" cy="640698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2513" y="1004298"/>
            <a:ext cx="6341212" cy="1682433"/>
          </a:xfrm>
        </p:spPr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TenniSense</a:t>
            </a:r>
            <a:r>
              <a:rPr lang="en-US" dirty="0"/>
              <a:t>, we believe that all tennis players should strive to be the best players they can be.</a:t>
            </a:r>
            <a:br>
              <a:rPr lang="en-US" dirty="0"/>
            </a:br>
            <a:r>
              <a:rPr lang="en-US" dirty="0"/>
              <a:t>Our wish is that every tennis player will have the tools he or she needs to improve at any time.</a:t>
            </a:r>
          </a:p>
        </p:txBody>
      </p:sp>
      <p:sp>
        <p:nvSpPr>
          <p:cNvPr id="57" name="Date Placeholder 56">
            <a:extLst>
              <a:ext uri="{FF2B5EF4-FFF2-40B4-BE49-F238E27FC236}">
                <a16:creationId xmlns:a16="http://schemas.microsoft.com/office/drawing/2014/main" id="{653BB8CA-23AF-4226-9FB3-FA1964EB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DD41293-9AEA-B3B0-BF4F-8237001F2A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43989" b="3163"/>
          <a:stretch/>
        </p:blipFill>
        <p:spPr>
          <a:xfrm>
            <a:off x="0" y="3234519"/>
            <a:ext cx="12192000" cy="3623481"/>
          </a:xfrm>
        </p:spPr>
      </p:pic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913"/>
            <a:ext cx="1871663" cy="641350"/>
          </a:xfrm>
        </p:spPr>
        <p:txBody>
          <a:bodyPr/>
          <a:lstStyle/>
          <a:p>
            <a:r>
              <a:rPr lang="en-US" noProof="0" dirty="0"/>
              <a:t>problem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52826"/>
            <a:ext cx="3433138" cy="426393"/>
          </a:xfrm>
        </p:spPr>
        <p:txBody>
          <a:bodyPr/>
          <a:lstStyle/>
          <a:p>
            <a:r>
              <a:rPr lang="en-US" dirty="0"/>
              <a:t>lack of feedback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32330"/>
            <a:ext cx="3433138" cy="1370672"/>
          </a:xfrm>
        </p:spPr>
        <p:txBody>
          <a:bodyPr/>
          <a:lstStyle/>
          <a:p>
            <a:r>
              <a:rPr lang="en-US" dirty="0"/>
              <a:t>Real-time statistics help pros and amateurs alike improve specific aspects of their game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52826"/>
            <a:ext cx="3433138" cy="426393"/>
          </a:xfrm>
        </p:spPr>
        <p:txBody>
          <a:bodyPr/>
          <a:lstStyle/>
          <a:p>
            <a:r>
              <a:rPr lang="en-US" dirty="0"/>
              <a:t>High demand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9" y="1032330"/>
            <a:ext cx="3433138" cy="1370672"/>
          </a:xfrm>
        </p:spPr>
        <p:txBody>
          <a:bodyPr/>
          <a:lstStyle/>
          <a:p>
            <a:r>
              <a:rPr lang="en-US" dirty="0"/>
              <a:t>In the US alone, ~20 million people hit the courts every year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620561"/>
            <a:ext cx="3433138" cy="428891"/>
          </a:xfrm>
        </p:spPr>
        <p:txBody>
          <a:bodyPr/>
          <a:lstStyle/>
          <a:p>
            <a:r>
              <a:rPr lang="en-US" dirty="0"/>
              <a:t>Lack of a coach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3002562"/>
            <a:ext cx="3433138" cy="961350"/>
          </a:xfrm>
        </p:spPr>
        <p:txBody>
          <a:bodyPr/>
          <a:lstStyle/>
          <a:p>
            <a:r>
              <a:rPr lang="en-US" dirty="0"/>
              <a:t>Access to professional coaching is a significant factor for improvement.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250573"/>
            <a:ext cx="3433138" cy="428891"/>
          </a:xfrm>
        </p:spPr>
        <p:txBody>
          <a:bodyPr/>
          <a:lstStyle/>
          <a:p>
            <a:r>
              <a:rPr lang="en-US" dirty="0"/>
              <a:t>Lack of price options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4623243"/>
            <a:ext cx="3433138" cy="1450988"/>
          </a:xfrm>
        </p:spPr>
        <p:txBody>
          <a:bodyPr/>
          <a:lstStyle/>
          <a:p>
            <a:r>
              <a:rPr lang="en-US" dirty="0"/>
              <a:t>All options on the market are overpriced</a:t>
            </a:r>
          </a:p>
        </p:txBody>
      </p:sp>
      <p:sp>
        <p:nvSpPr>
          <p:cNvPr id="323" name="Date Placeholder 322">
            <a:extLst>
              <a:ext uri="{FF2B5EF4-FFF2-40B4-BE49-F238E27FC236}">
                <a16:creationId xmlns:a16="http://schemas.microsoft.com/office/drawing/2014/main" id="{E3799503-8083-4A2B-B1A6-DA877569C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4359" y="2046233"/>
            <a:ext cx="3126583" cy="426393"/>
          </a:xfrm>
        </p:spPr>
        <p:txBody>
          <a:bodyPr/>
          <a:lstStyle/>
          <a:p>
            <a:r>
              <a:rPr lang="en-US" dirty="0"/>
              <a:t>Smart sensor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24359" y="2425736"/>
            <a:ext cx="3126583" cy="1306527"/>
          </a:xfrm>
        </p:spPr>
        <p:txBody>
          <a:bodyPr/>
          <a:lstStyle/>
          <a:p>
            <a:r>
              <a:rPr lang="en-US" dirty="0"/>
              <a:t>An IMU attached to the throat of the racket.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6986" y="2046233"/>
            <a:ext cx="3281556" cy="42639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26986" y="2425736"/>
            <a:ext cx="3281556" cy="1306527"/>
          </a:xfrm>
        </p:spPr>
        <p:txBody>
          <a:bodyPr/>
          <a:lstStyle/>
          <a:p>
            <a:r>
              <a:rPr lang="en-US" dirty="0"/>
              <a:t>Amateur and professional tennis players and coaches.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4359" y="4180976"/>
            <a:ext cx="3126583" cy="428891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4359" y="4562976"/>
            <a:ext cx="3126583" cy="1258935"/>
          </a:xfrm>
        </p:spPr>
        <p:txBody>
          <a:bodyPr/>
          <a:lstStyle/>
          <a:p>
            <a:r>
              <a:rPr lang="en-US" dirty="0"/>
              <a:t>Accompanying app to interface with statistics regarding a player's abilities.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26986" y="4180976"/>
            <a:ext cx="3281556" cy="428891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26986" y="4562976"/>
            <a:ext cx="3281556" cy="1258935"/>
          </a:xfrm>
        </p:spPr>
        <p:txBody>
          <a:bodyPr/>
          <a:lstStyle/>
          <a:p>
            <a:r>
              <a:rPr lang="en-US" dirty="0"/>
              <a:t>Once attached to racket, simply turn on and off to use.</a:t>
            </a:r>
          </a:p>
        </p:txBody>
      </p:sp>
      <p:sp>
        <p:nvSpPr>
          <p:cNvPr id="256" name="Date Placeholder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8DBC7823-0B82-44CB-B937-1DAF28C16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A1EBE49-F1F0-AD17-1D24-C7CA00D15F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1890" r="14612"/>
          <a:stretch/>
        </p:blipFill>
        <p:spPr>
          <a:xfrm>
            <a:off x="-1" y="0"/>
            <a:ext cx="4495801" cy="6858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53022-3DA1-0F13-5DE6-8DB468003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09" t="9908" r="4985" b="8852"/>
          <a:stretch/>
        </p:blipFill>
        <p:spPr>
          <a:xfrm rot="2693340">
            <a:off x="3043162" y="2807987"/>
            <a:ext cx="472607" cy="23813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0D912E-8C60-5E2C-76F3-E935218BA136}"/>
              </a:ext>
            </a:extLst>
          </p:cNvPr>
          <p:cNvSpPr/>
          <p:nvPr/>
        </p:nvSpPr>
        <p:spPr>
          <a:xfrm>
            <a:off x="2906889" y="2576689"/>
            <a:ext cx="753533" cy="671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playing tennis&#10;&#10;Description automatically generated with medium confidence">
            <a:extLst>
              <a:ext uri="{FF2B5EF4-FFF2-40B4-BE49-F238E27FC236}">
                <a16:creationId xmlns:a16="http://schemas.microsoft.com/office/drawing/2014/main" id="{C9427B8F-A86E-0C61-48AE-1F2AF96C8E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5848"/>
            <a:ext cx="12192000" cy="4491182"/>
          </a:xfrm>
          <a:solidFill>
            <a:schemeClr val="accent1">
              <a:lumMod val="10000"/>
              <a:alpha val="5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B3045B-F983-455A-805B-F6137A20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030"/>
            <a:ext cx="12192000" cy="2366818"/>
          </a:xfrm>
          <a:prstGeom prst="rect">
            <a:avLst/>
          </a:prstGeom>
          <a:solidFill>
            <a:schemeClr val="accent1">
              <a:lumMod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199636"/>
            <a:ext cx="5674774" cy="24374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F11-98DD-38CD-A7E9-88FA1A3E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54011-D32A-A001-C957-490FD66E8E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D9960DD-9EBE-A76D-3A24-4AF008C5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5E5EC-5171-070D-626A-4F7B615D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tennisense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F94617-05F0-72FB-24E4-687189CA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pic>
        <p:nvPicPr>
          <p:cNvPr id="6" name="TenniSense">
            <a:hlinkClick r:id="" action="ppaction://media"/>
            <a:extLst>
              <a:ext uri="{FF2B5EF4-FFF2-40B4-BE49-F238E27FC236}">
                <a16:creationId xmlns:a16="http://schemas.microsoft.com/office/drawing/2014/main" id="{64349C24-AAAD-2599-C040-7BA9AC42F4A1}"/>
              </a:ext>
            </a:extLst>
          </p:cNvPr>
          <p:cNvPicPr>
            <a:picLocks noGrp="1" noChangeAspect="1"/>
          </p:cNvPicPr>
          <p:nvPr>
            <p:ph sz="quarter" idx="36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3796"/>
          </a:xfrm>
        </p:spPr>
      </p:pic>
    </p:spTree>
    <p:extLst>
      <p:ext uri="{BB962C8B-B14F-4D97-AF65-F5344CB8AC3E}">
        <p14:creationId xmlns:p14="http://schemas.microsoft.com/office/powerpoint/2010/main" val="194714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92"/>
            <a:ext cx="10515600" cy="994835"/>
          </a:xfrm>
        </p:spPr>
        <p:txBody>
          <a:bodyPr/>
          <a:lstStyle/>
          <a:p>
            <a:r>
              <a:rPr lang="en-US" noProof="0" dirty="0"/>
              <a:t>APP overview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08439"/>
            <a:ext cx="2351446" cy="491509"/>
          </a:xfrm>
        </p:spPr>
        <p:txBody>
          <a:bodyPr/>
          <a:lstStyle/>
          <a:p>
            <a:r>
              <a:rPr lang="en-ZA" b="1" dirty="0"/>
              <a:t>Shot count</a:t>
            </a:r>
            <a:endParaRPr lang="en-US" b="1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036041"/>
            <a:ext cx="2351446" cy="1704547"/>
          </a:xfrm>
        </p:spPr>
        <p:txBody>
          <a:bodyPr/>
          <a:lstStyle/>
          <a:p>
            <a:r>
              <a:rPr lang="en-ZA" dirty="0"/>
              <a:t>How many shots were played during the session.</a:t>
            </a:r>
            <a:endParaRPr lang="en-US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08439"/>
            <a:ext cx="2351446" cy="491509"/>
          </a:xfrm>
        </p:spPr>
        <p:txBody>
          <a:bodyPr/>
          <a:lstStyle/>
          <a:p>
            <a:r>
              <a:rPr lang="en-ZA" b="1" dirty="0"/>
              <a:t>Shot type</a:t>
            </a:r>
            <a:endParaRPr lang="en-US" b="1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036041"/>
            <a:ext cx="2351446" cy="1704547"/>
          </a:xfrm>
        </p:spPr>
        <p:txBody>
          <a:bodyPr/>
          <a:lstStyle/>
          <a:p>
            <a:r>
              <a:rPr lang="en-ZA" dirty="0"/>
              <a:t>Classify the shot as either Forehand/Backhand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08439"/>
            <a:ext cx="2351446" cy="491509"/>
          </a:xfrm>
        </p:spPr>
        <p:txBody>
          <a:bodyPr/>
          <a:lstStyle/>
          <a:p>
            <a:r>
              <a:rPr lang="en-ZA" b="1" dirty="0"/>
              <a:t>Shot speed</a:t>
            </a:r>
            <a:endParaRPr lang="en-US" b="1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036041"/>
            <a:ext cx="2351446" cy="1704547"/>
          </a:xfrm>
        </p:spPr>
        <p:txBody>
          <a:bodyPr/>
          <a:lstStyle/>
          <a:p>
            <a:r>
              <a:rPr lang="en-ZA" dirty="0"/>
              <a:t>The approximated maximum speed &amp; acceleration of the racket during the session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08439"/>
            <a:ext cx="2351446" cy="491509"/>
          </a:xfrm>
        </p:spPr>
        <p:txBody>
          <a:bodyPr/>
          <a:lstStyle/>
          <a:p>
            <a:r>
              <a:rPr lang="en-ZA" b="1" dirty="0"/>
              <a:t>calories</a:t>
            </a:r>
            <a:endParaRPr lang="en-US" b="1" dirty="0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036041"/>
            <a:ext cx="2351446" cy="1704547"/>
          </a:xfrm>
        </p:spPr>
        <p:txBody>
          <a:bodyPr/>
          <a:lstStyle/>
          <a:p>
            <a:r>
              <a:rPr lang="en-ZA" dirty="0"/>
              <a:t>Approx. How many calories were burnt during the session.</a:t>
            </a:r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F72F8167-A007-470B-91F8-9FD147915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Placeholder 12" descr="Shape&#10;&#10;Description automatically generated with low confidence">
            <a:extLst>
              <a:ext uri="{FF2B5EF4-FFF2-40B4-BE49-F238E27FC236}">
                <a16:creationId xmlns:a16="http://schemas.microsoft.com/office/drawing/2014/main" id="{3D3722EC-3D9D-6D3F-197D-08BF4E4B92E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t="131" b="131"/>
          <a:stretch>
            <a:fillRect/>
          </a:stretch>
        </p:blipFill>
        <p:spPr/>
      </p:pic>
      <p:pic>
        <p:nvPicPr>
          <p:cNvPr id="21" name="Picture Placeholder 20" descr="Shape&#10;&#10;Description automatically generated with low confidence">
            <a:extLst>
              <a:ext uri="{FF2B5EF4-FFF2-40B4-BE49-F238E27FC236}">
                <a16:creationId xmlns:a16="http://schemas.microsoft.com/office/drawing/2014/main" id="{C374DB5F-E801-B812-6092-9BEF96F1724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9" name="Picture Placeholder 28" descr="Shape&#10;&#10;Description automatically generated with low confidence">
            <a:extLst>
              <a:ext uri="{FF2B5EF4-FFF2-40B4-BE49-F238E27FC236}">
                <a16:creationId xmlns:a16="http://schemas.microsoft.com/office/drawing/2014/main" id="{708470F3-94DB-2571-7FE4-0AA9EA7D496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00DDF029-D108-0317-4C9A-F15A2D97D8E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 t="789" b="7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783F2686-1393-4DFB-98E8-91B2C1C8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99301"/>
            <a:ext cx="4114800" cy="607969"/>
          </a:xfrm>
        </p:spPr>
        <p:txBody>
          <a:bodyPr/>
          <a:lstStyle/>
          <a:p>
            <a:r>
              <a:rPr lang="en-US" dirty="0"/>
              <a:t>Analysis workflow</a:t>
            </a:r>
          </a:p>
        </p:txBody>
      </p:sp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62186" y="1011441"/>
            <a:ext cx="3467628" cy="568896"/>
          </a:xfrm>
        </p:spPr>
        <p:txBody>
          <a:bodyPr/>
          <a:lstStyle/>
          <a:p>
            <a:r>
              <a:rPr lang="en-US" dirty="0"/>
              <a:t>Shot Count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1B78D3-73E9-4E4A-A547-F0B4C23F15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9744" y="2438940"/>
            <a:ext cx="3532840" cy="448769"/>
          </a:xfrm>
        </p:spPr>
        <p:txBody>
          <a:bodyPr/>
          <a:lstStyle/>
          <a:p>
            <a:r>
              <a:rPr lang="en-US" sz="2400" dirty="0"/>
              <a:t>Peak Detection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D7703-126A-48E3-A3B0-C2CD623B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A6E0A-0360-464C-B6EB-6A88D503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D04C2-233E-415F-8309-2906D8AB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BB375B-9F1C-1821-F46D-64D6777086A3}"/>
              </a:ext>
            </a:extLst>
          </p:cNvPr>
          <p:cNvSpPr txBox="1">
            <a:spLocks/>
          </p:cNvSpPr>
          <p:nvPr/>
        </p:nvSpPr>
        <p:spPr>
          <a:xfrm>
            <a:off x="838199" y="2577325"/>
            <a:ext cx="10674531" cy="3269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86818337-A9C3-D1B5-F92E-4D3C9743DD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208" y="2663324"/>
                <a:ext cx="6909405" cy="32692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200" kern="1200" spc="1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Preprocess of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Cleaning invalid rows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Calculating Norm of Acceleration axes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Normalize Norm via subtraction of its mean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Peak Detection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Defined a </a:t>
                </a:r>
                <a:r>
                  <a:rPr lang="en-US" sz="1400" u="sng" dirty="0"/>
                  <a:t>cutoff</a:t>
                </a:r>
                <a:r>
                  <a:rPr lang="en-US" sz="1400" dirty="0"/>
                  <a:t>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400" dirty="0"/>
                  <a:t> and </a:t>
                </a:r>
                <a:r>
                  <a:rPr lang="en-US" sz="1400" u="sng" dirty="0"/>
                  <a:t>distance</a:t>
                </a:r>
                <a:r>
                  <a:rPr lang="en-US" sz="1400" dirty="0"/>
                  <a:t> of 25 and used peaks detection method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Deleted peaks with no negative samples between them.</a:t>
                </a:r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NO. Of Peaks = No. Of Shots!</a:t>
                </a:r>
              </a:p>
            </p:txBody>
          </p:sp>
        </mc:Choice>
        <mc:Fallback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86818337-A9C3-D1B5-F92E-4D3C9743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08" y="2663324"/>
                <a:ext cx="6909405" cy="3269234"/>
              </a:xfrm>
              <a:prstGeom prst="rect">
                <a:avLst/>
              </a:prstGeo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55F43A3-989A-2420-ECDF-497416D71183}"/>
              </a:ext>
            </a:extLst>
          </p:cNvPr>
          <p:cNvGrpSpPr/>
          <p:nvPr/>
        </p:nvGrpSpPr>
        <p:grpSpPr>
          <a:xfrm>
            <a:off x="7804800" y="2170882"/>
            <a:ext cx="4354799" cy="4687118"/>
            <a:chOff x="6175464" y="1619410"/>
            <a:chExt cx="4354799" cy="46871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5E9DFA-20CC-C7D5-1874-447666785B1B}"/>
                </a:ext>
              </a:extLst>
            </p:cNvPr>
            <p:cNvSpPr/>
            <p:nvPr/>
          </p:nvSpPr>
          <p:spPr>
            <a:xfrm>
              <a:off x="6175464" y="1619410"/>
              <a:ext cx="4354799" cy="468711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F008B10-7620-0A07-5F80-8E36C10DFE46}"/>
                </a:ext>
              </a:extLst>
            </p:cNvPr>
            <p:cNvSpPr/>
            <p:nvPr/>
          </p:nvSpPr>
          <p:spPr>
            <a:xfrm>
              <a:off x="7456181" y="2064795"/>
              <a:ext cx="1728000" cy="3733828"/>
            </a:xfrm>
            <a:prstGeom prst="roundRect">
              <a:avLst>
                <a:gd name="adj" fmla="val 8246"/>
              </a:avLst>
            </a:prstGeom>
            <a:solidFill>
              <a:srgbClr val="3700B3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>
                <a:solidFill>
                  <a:schemeClr val="dk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5FFA6F6-FBF1-5CDD-B6BB-B0FC4B1612D9}"/>
                </a:ext>
              </a:extLst>
            </p:cNvPr>
            <p:cNvSpPr/>
            <p:nvPr/>
          </p:nvSpPr>
          <p:spPr>
            <a:xfrm>
              <a:off x="7467829" y="4897742"/>
              <a:ext cx="1692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20" name="Picture 19" descr="Chart, pie chart, bubble chart&#10;&#10;Description automatically generated">
              <a:extLst>
                <a:ext uri="{FF2B5EF4-FFF2-40B4-BE49-F238E27FC236}">
                  <a16:creationId xmlns:a16="http://schemas.microsoft.com/office/drawing/2014/main" id="{19180015-CFB9-7766-E33B-C88292DE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830" y="2054705"/>
              <a:ext cx="1688605" cy="3733828"/>
            </a:xfrm>
            <a:prstGeom prst="roundRect">
              <a:avLst/>
            </a:prstGeom>
          </p:spPr>
        </p:pic>
        <p:pic>
          <p:nvPicPr>
            <p:cNvPr id="21" name="Content Placeholder 6" descr="Rectangle&#10;&#10;Description automatically generated">
              <a:extLst>
                <a:ext uri="{FF2B5EF4-FFF2-40B4-BE49-F238E27FC236}">
                  <a16:creationId xmlns:a16="http://schemas.microsoft.com/office/drawing/2014/main" id="{6ADF0BF4-ADCA-10AA-795F-0393C26FE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533" b="87867" l="23400" r="74250">
                          <a14:foregroundMark x1="40200" y1="13600" x2="41450" y2="13600"/>
                          <a14:foregroundMark x1="41700" y1="13733" x2="49450" y2="14000"/>
                          <a14:foregroundMark x1="49450" y1="14000" x2="54900" y2="13533"/>
                          <a14:foregroundMark x1="49950" y1="15867" x2="49950" y2="15867"/>
                          <a14:foregroundMark x1="40100" y1="13600" x2="38150" y2="14600"/>
                          <a14:foregroundMark x1="39150" y1="13667" x2="37750" y2="15400"/>
                          <a14:foregroundMark x1="37600" y1="14933" x2="37450" y2="15600"/>
                          <a14:foregroundMark x1="37650" y1="14733" x2="38500" y2="13800"/>
                          <a14:foregroundMark x1="38050" y1="14333" x2="38750" y2="14067"/>
                          <a14:foregroundMark x1="37350" y1="15933" x2="37200" y2="18600"/>
                          <a14:foregroundMark x1="37250" y1="18533" x2="37350" y2="20933"/>
                          <a14:foregroundMark x1="37400" y1="19867" x2="37350" y2="31267"/>
                          <a14:foregroundMark x1="36950" y1="19400" x2="37150" y2="31533"/>
                          <a14:foregroundMark x1="37000" y1="29733" x2="37393" y2="51324"/>
                          <a14:foregroundMark x1="37400" y1="47533" x2="37400" y2="57933"/>
                          <a14:foregroundMark x1="37350" y1="56867" x2="37050" y2="73733"/>
                          <a14:foregroundMark x1="37150" y1="73800" x2="37200" y2="86467"/>
                          <a14:foregroundMark x1="62401" y1="80148" x2="62750" y2="68267"/>
                          <a14:foregroundMark x1="62200" y1="87000" x2="62269" y2="84667"/>
                          <a14:foregroundMark x1="63037" y1="79981" x2="63200" y2="76733"/>
                          <a14:foregroundMark x1="62750" y1="85667" x2="62820" y2="84277"/>
                          <a14:foregroundMark x1="62700" y1="78133" x2="62500" y2="71467"/>
                          <a14:foregroundMark x1="62700" y1="68533" x2="63000" y2="55867"/>
                          <a14:foregroundMark x1="62800" y1="57200" x2="62850" y2="45933"/>
                          <a14:foregroundMark x1="62850" y1="47200" x2="62950" y2="36267"/>
                          <a14:foregroundMark x1="62800" y1="36667" x2="63250" y2="24067"/>
                          <a14:foregroundMark x1="63250" y1="24067" x2="63350" y2="23533"/>
                          <a14:foregroundMark x1="62950" y1="25667" x2="62850" y2="16467"/>
                          <a14:foregroundMark x1="63000" y1="17000" x2="62200" y2="13667"/>
                          <a14:foregroundMark x1="63000" y1="71200" x2="63250" y2="77467"/>
                          <a14:foregroundMark x1="62800" y1="80133" x2="62800" y2="84333"/>
                          <a14:foregroundMark x1="62450" y1="84333" x2="62450" y2="84333"/>
                          <a14:foregroundMark x1="62450" y1="84400" x2="62450" y2="84400"/>
                          <a14:foregroundMark x1="62350" y1="84533" x2="62300" y2="84867"/>
                          <a14:backgroundMark x1="44850" y1="26533" x2="52050" y2="63333"/>
                          <a14:backgroundMark x1="39350" y1="50467" x2="39200" y2="53467"/>
                          <a14:backgroundMark x1="61400" y1="83267" x2="61737" y2="83716"/>
                          <a14:backgroundMark x1="62250" y1="84133" x2="62250" y2="84133"/>
                          <a14:backgroundMark x1="62250" y1="84067" x2="62250" y2="84067"/>
                          <a14:backgroundMark x1="62250" y1="84333" x2="62250" y2="84333"/>
                          <a14:backgroundMark x1="62600" y1="86867" x2="62600" y2="86867"/>
                          <a14:backgroundMark x1="62600" y1="86867" x2="62650" y2="86733"/>
                        </a14:backgroundRemoval>
                      </a14:imgEffect>
                    </a14:imgLayer>
                  </a14:imgProps>
                </a:ext>
              </a:extLst>
            </a:blip>
            <a:srcRect l="36744" t="12882" r="37326" b="10847"/>
            <a:stretch/>
          </p:blipFill>
          <p:spPr>
            <a:xfrm>
              <a:off x="7406870" y="1999841"/>
              <a:ext cx="1777312" cy="392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1B78D3-73E9-4E4A-A547-F0B4C23F15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29580" y="2438940"/>
            <a:ext cx="3532840" cy="448769"/>
          </a:xfrm>
        </p:spPr>
        <p:txBody>
          <a:bodyPr/>
          <a:lstStyle/>
          <a:p>
            <a:r>
              <a:rPr lang="en-US" dirty="0"/>
              <a:t>Peak Detection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D7703-126A-48E3-A3B0-C2CD623B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A6E0A-0360-464C-B6EB-6A88D503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Tennisense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D04C2-233E-415F-8309-2906D8AB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23" name="Content Placeholder 22" descr="Chart&#10;&#10;Description automatically generated">
            <a:extLst>
              <a:ext uri="{FF2B5EF4-FFF2-40B4-BE49-F238E27FC236}">
                <a16:creationId xmlns:a16="http://schemas.microsoft.com/office/drawing/2014/main" id="{3567CEA4-8370-D756-D3DB-F62F17EC2873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1056000" y="2936486"/>
            <a:ext cx="10080000" cy="2910073"/>
          </a:xfrm>
        </p:spPr>
      </p:pic>
      <p:sp>
        <p:nvSpPr>
          <p:cNvPr id="12" name="Title 44">
            <a:extLst>
              <a:ext uri="{FF2B5EF4-FFF2-40B4-BE49-F238E27FC236}">
                <a16:creationId xmlns:a16="http://schemas.microsoft.com/office/drawing/2014/main" id="{AA12988E-DE68-1CE3-D0BF-94B54056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600075"/>
            <a:ext cx="4114800" cy="606425"/>
          </a:xfrm>
        </p:spPr>
        <p:txBody>
          <a:bodyPr/>
          <a:lstStyle/>
          <a:p>
            <a:r>
              <a:rPr lang="en-US" dirty="0"/>
              <a:t>Analysis workflow</a:t>
            </a:r>
          </a:p>
        </p:txBody>
      </p:sp>
      <p:sp>
        <p:nvSpPr>
          <p:cNvPr id="15" name="Text Placeholder 198">
            <a:extLst>
              <a:ext uri="{FF2B5EF4-FFF2-40B4-BE49-F238E27FC236}">
                <a16:creationId xmlns:a16="http://schemas.microsoft.com/office/drawing/2014/main" id="{1DAC605D-7702-C67A-C892-CE6AEF342D1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62450" y="1011238"/>
            <a:ext cx="3467100" cy="568325"/>
          </a:xfrm>
        </p:spPr>
        <p:txBody>
          <a:bodyPr/>
          <a:lstStyle/>
          <a:p>
            <a:r>
              <a:rPr lang="en-US" dirty="0"/>
              <a:t>Shot Count</a:t>
            </a:r>
          </a:p>
        </p:txBody>
      </p:sp>
    </p:spTree>
    <p:extLst>
      <p:ext uri="{BB962C8B-B14F-4D97-AF65-F5344CB8AC3E}">
        <p14:creationId xmlns:p14="http://schemas.microsoft.com/office/powerpoint/2010/main" val="392675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8B4DAF89-59FE-4064-AB7A-372A9529B50F}" vid="{3DF83A45-BE94-4B01-94A1-C38A7DA6C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{B6C24EAA-25D9-4EEA-B245-0ACB4FFF5FAC}tf16411175_win32</Template>
  <TotalTime>1732</TotalTime>
  <Words>684</Words>
  <Application>Microsoft Office PowerPoint</Application>
  <PresentationFormat>Widescreen</PresentationFormat>
  <Paragraphs>153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Tenorite </vt:lpstr>
      <vt:lpstr>Tenorite Bold</vt:lpstr>
      <vt:lpstr>Office Theme</vt:lpstr>
      <vt:lpstr>Tennisense</vt:lpstr>
      <vt:lpstr>About us</vt:lpstr>
      <vt:lpstr>problem</vt:lpstr>
      <vt:lpstr>solution</vt:lpstr>
      <vt:lpstr>APP Overview</vt:lpstr>
      <vt:lpstr>DEMONSTRATION</vt:lpstr>
      <vt:lpstr>APP overview</vt:lpstr>
      <vt:lpstr>Analysis workflow</vt:lpstr>
      <vt:lpstr>Analysis workflow</vt:lpstr>
      <vt:lpstr>Analysis workflow</vt:lpstr>
      <vt:lpstr>Analysis workflow</vt:lpstr>
      <vt:lpstr>Analysis workflow</vt:lpstr>
      <vt:lpstr>PART II - Workout</vt:lpstr>
      <vt:lpstr>PART II - WORKFLOW</vt:lpstr>
      <vt:lpstr>PART II - WORKFLOW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Tennisense</dc:title>
  <dc:creator>Ofek Glick</dc:creator>
  <cp:lastModifiedBy>Ofek Glick</cp:lastModifiedBy>
  <cp:revision>91</cp:revision>
  <dcterms:created xsi:type="dcterms:W3CDTF">2022-06-20T19:07:52Z</dcterms:created>
  <dcterms:modified xsi:type="dcterms:W3CDTF">2022-06-28T12:17:18Z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